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2" r:id="rId4"/>
    <p:sldId id="283" r:id="rId5"/>
    <p:sldId id="284" r:id="rId6"/>
    <p:sldId id="285" r:id="rId7"/>
    <p:sldId id="286" r:id="rId8"/>
    <p:sldId id="259" r:id="rId9"/>
    <p:sldId id="260" r:id="rId10"/>
    <p:sldId id="266" r:id="rId11"/>
    <p:sldId id="267" r:id="rId12"/>
    <p:sldId id="261" r:id="rId13"/>
    <p:sldId id="268" r:id="rId14"/>
    <p:sldId id="270" r:id="rId15"/>
    <p:sldId id="269" r:id="rId16"/>
    <p:sldId id="274" r:id="rId17"/>
    <p:sldId id="272" r:id="rId18"/>
    <p:sldId id="273" r:id="rId19"/>
    <p:sldId id="271" r:id="rId20"/>
    <p:sldId id="288" r:id="rId21"/>
    <p:sldId id="289" r:id="rId22"/>
    <p:sldId id="290" r:id="rId23"/>
    <p:sldId id="291" r:id="rId24"/>
    <p:sldId id="292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70858" y="1741336"/>
            <a:ext cx="5978297" cy="85811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돌아와요 부산항에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002741" y="3299791"/>
            <a:ext cx="898860" cy="2397769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 err="1" smtClean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손한석</a:t>
            </a:r>
            <a:endParaRPr lang="en-US" altLang="ko-KR" dirty="0" smtClean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ko-KR" altLang="en-US" dirty="0" err="1" smtClean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이길도</a:t>
            </a:r>
            <a:endParaRPr lang="en-US" altLang="ko-KR" dirty="0" smtClean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ko-KR" altLang="en-US" dirty="0" smtClean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이주현</a:t>
            </a:r>
            <a:endParaRPr lang="en-US" altLang="ko-KR" dirty="0" smtClean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ko-KR" altLang="en-US" dirty="0" smtClean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정진호</a:t>
            </a:r>
            <a:endParaRPr lang="en-US" altLang="ko-KR" dirty="0" smtClean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ko-KR" altLang="en-US" dirty="0" err="1" smtClean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최규진</a:t>
            </a:r>
            <a:endParaRPr lang="en-US" altLang="ko-KR" dirty="0" smtClean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ko-KR" altLang="en-US" dirty="0" err="1" smtClean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신현철</a:t>
            </a:r>
            <a:endParaRPr lang="ko-KR" altLang="en-US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64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 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AIS/DB</a:t>
            </a:r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IEC(</a:t>
            </a:r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국제전기표준회의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6989" y="1920241"/>
            <a:ext cx="5461462" cy="45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8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 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AIS/DB</a:t>
            </a:r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VDM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687748"/>
            <a:ext cx="5830114" cy="2133898"/>
          </a:xfrm>
        </p:spPr>
      </p:pic>
    </p:spTree>
    <p:extLst>
      <p:ext uri="{BB962C8B-B14F-4D97-AF65-F5344CB8AC3E}">
        <p14:creationId xmlns:p14="http://schemas.microsoft.com/office/powerpoint/2010/main" val="12542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 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AIS/DB</a:t>
            </a:r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비트변환</a:t>
            </a:r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알고리즘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3" y="2360815"/>
            <a:ext cx="4730457" cy="4497185"/>
          </a:xfrm>
        </p:spPr>
      </p:pic>
    </p:spTree>
    <p:extLst>
      <p:ext uri="{BB962C8B-B14F-4D97-AF65-F5344CB8AC3E}">
        <p14:creationId xmlns:p14="http://schemas.microsoft.com/office/powerpoint/2010/main" val="115120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 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AIS/DB</a:t>
            </a:r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MESSAGE 1,2,3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7" y="2337492"/>
            <a:ext cx="6787002" cy="4520508"/>
          </a:xfrm>
        </p:spPr>
      </p:pic>
    </p:spTree>
    <p:extLst>
      <p:ext uri="{BB962C8B-B14F-4D97-AF65-F5344CB8AC3E}">
        <p14:creationId xmlns:p14="http://schemas.microsoft.com/office/powerpoint/2010/main" val="277506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4" y="1837113"/>
            <a:ext cx="10970185" cy="48524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 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AIS/DB</a:t>
            </a:r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Message type 1,2,3</a:t>
            </a:r>
            <a:b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AIS PARSING </a:t>
            </a:r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150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AIS/DB MESSAGE 5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41" y="2310938"/>
            <a:ext cx="7208883" cy="4426746"/>
          </a:xfrm>
        </p:spPr>
      </p:pic>
    </p:spTree>
    <p:extLst>
      <p:ext uri="{BB962C8B-B14F-4D97-AF65-F5344CB8AC3E}">
        <p14:creationId xmlns:p14="http://schemas.microsoft.com/office/powerpoint/2010/main" val="185005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 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AIS/DB</a:t>
            </a:r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Message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type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AIS PARSING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72" y="2576946"/>
            <a:ext cx="9324975" cy="383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  AIS/DB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dirty="0" smtClean="0"/>
              <a:t>Message 1,2,3 MS SQL </a:t>
            </a:r>
            <a:r>
              <a:rPr lang="ko-KR" altLang="en-US" dirty="0" smtClean="0"/>
              <a:t> 테이블에 저장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52" y="2055707"/>
            <a:ext cx="8990542" cy="4496858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679171" y="4472247"/>
            <a:ext cx="432262" cy="3574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463039" y="3624349"/>
            <a:ext cx="972589" cy="3574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2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  AIS/DB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dirty="0" smtClean="0"/>
              <a:t>Message </a:t>
            </a:r>
            <a:r>
              <a:rPr lang="en-US" altLang="ko-KR" dirty="0"/>
              <a:t>5</a:t>
            </a:r>
            <a:r>
              <a:rPr lang="en-US" altLang="ko-KR" dirty="0" smtClean="0"/>
              <a:t> </a:t>
            </a:r>
            <a:r>
              <a:rPr lang="en-US" altLang="ko-KR" dirty="0"/>
              <a:t>MS SQL </a:t>
            </a:r>
            <a:r>
              <a:rPr lang="ko-KR" altLang="en-US" dirty="0" smtClean="0"/>
              <a:t> </a:t>
            </a:r>
            <a:r>
              <a:rPr lang="ko-KR" altLang="en-US" dirty="0"/>
              <a:t>테이블에 저장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" y="2046393"/>
            <a:ext cx="10687050" cy="4312844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601884" y="4912822"/>
            <a:ext cx="565265" cy="3158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319251" y="3886932"/>
            <a:ext cx="565265" cy="3158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0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  AIS/DB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/>
            </a:r>
            <a:b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dirty="0" smtClean="0"/>
              <a:t>실시간 선박 정보 </a:t>
            </a:r>
            <a:r>
              <a:rPr lang="en-US" altLang="ko-KR" dirty="0" smtClean="0"/>
              <a:t>MS SQL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테이블에저장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395" y="2443942"/>
            <a:ext cx="7195581" cy="3725487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679171" y="3940233"/>
            <a:ext cx="440574" cy="365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806632" y="4483331"/>
            <a:ext cx="440574" cy="365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806632" y="5326380"/>
            <a:ext cx="440574" cy="365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09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목차</a:t>
            </a:r>
            <a:endParaRPr lang="ko-KR" altLang="en-US" sz="4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22514" y="2558702"/>
            <a:ext cx="2267339" cy="76511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8000">
                <a:schemeClr val="accent1"/>
              </a:gs>
            </a:gsLst>
            <a:lin ang="5400000" scaled="1"/>
          </a:gra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1.  </a:t>
            </a:r>
            <a:r>
              <a:rPr lang="ko-KR" altLang="en-US" sz="3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소개</a:t>
            </a:r>
            <a:endParaRPr lang="ko-KR" altLang="en-US" sz="3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359020" y="3679368"/>
            <a:ext cx="2358289" cy="76511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8000">
                <a:schemeClr val="accent1"/>
              </a:gs>
            </a:gsLst>
            <a:lin ang="5400000" scaled="1"/>
          </a:gra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r>
              <a:rPr lang="en-US" altLang="ko-KR" sz="3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 AIS/DB</a:t>
            </a:r>
            <a:endParaRPr lang="ko-KR" altLang="en-US" sz="3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151985" y="4715065"/>
            <a:ext cx="2948474" cy="76511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8000">
                <a:schemeClr val="accent1"/>
              </a:gs>
            </a:gsLst>
            <a:lin ang="5400000" scaled="1"/>
          </a:gra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AutoNum type="arabicPeriod" startAt="3"/>
            </a:pPr>
            <a:r>
              <a:rPr lang="en-US" altLang="ko-KR" sz="3000" dirty="0" smtClean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Connection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9100459" y="5688559"/>
            <a:ext cx="2267339" cy="76511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8000">
                <a:schemeClr val="accent1"/>
              </a:gs>
            </a:gsLst>
            <a:lin ang="5400000" scaled="1"/>
          </a:gra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r>
              <a:rPr lang="en-US" altLang="ko-KR" sz="3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 Web</a:t>
            </a:r>
            <a:endParaRPr lang="ko-KR" altLang="en-US" sz="3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0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3. Interwork DB &amp; WEB</a:t>
            </a:r>
            <a:endParaRPr lang="ko-KR" altLang="en-US" sz="4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605" y="2668243"/>
            <a:ext cx="5988461" cy="405811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574" y="5237107"/>
            <a:ext cx="2351900" cy="14762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44" y="2448895"/>
            <a:ext cx="3052080" cy="1187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485" y="2536883"/>
            <a:ext cx="1892246" cy="1021813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492370" y="2329965"/>
            <a:ext cx="9240715" cy="4430543"/>
            <a:chOff x="492370" y="2329965"/>
            <a:chExt cx="9240715" cy="4430543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4633547" y="5173536"/>
              <a:ext cx="4739054" cy="158697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92370" y="2329965"/>
              <a:ext cx="9240715" cy="14253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92370" y="4101388"/>
              <a:ext cx="3719146" cy="223786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굽은 화살표 11"/>
          <p:cNvSpPr/>
          <p:nvPr/>
        </p:nvSpPr>
        <p:spPr>
          <a:xfrm rot="10800000">
            <a:off x="4301035" y="3868614"/>
            <a:ext cx="965556" cy="96866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86" y="4562173"/>
            <a:ext cx="1316296" cy="13162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222" y="4213700"/>
            <a:ext cx="2881309" cy="19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2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.1 SQL SERVER &amp; ODBC Connection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75" y="2419656"/>
            <a:ext cx="5902122" cy="408292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532822" y="2762556"/>
            <a:ext cx="5266587" cy="3960076"/>
            <a:chOff x="6532822" y="2762556"/>
            <a:chExt cx="5266587" cy="39600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7976" y="3956235"/>
              <a:ext cx="2611433" cy="276639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2822" y="2762556"/>
              <a:ext cx="2532129" cy="2682387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039" y="2211863"/>
            <a:ext cx="2345305" cy="1472113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 bwMode="gray">
          <a:xfrm>
            <a:off x="6761376" y="5886153"/>
            <a:ext cx="2075019" cy="3272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 smtClean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DSN , ID , PW</a:t>
            </a:r>
            <a:endParaRPr lang="ko-KR" altLang="en-US" sz="20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13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.2 Visual Studio &amp; ODBC Connection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74792" y="2307979"/>
            <a:ext cx="7710854" cy="4286059"/>
            <a:chOff x="474792" y="2307979"/>
            <a:chExt cx="7710854" cy="428605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4057" t="24601" r="38223" b="15593"/>
            <a:stretch/>
          </p:blipFill>
          <p:spPr>
            <a:xfrm>
              <a:off x="474792" y="2307979"/>
              <a:ext cx="7710854" cy="428605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9" name="직사각형 8"/>
            <p:cNvSpPr/>
            <p:nvPr/>
          </p:nvSpPr>
          <p:spPr>
            <a:xfrm>
              <a:off x="2883867" y="3620885"/>
              <a:ext cx="889320" cy="151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DSN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116647" y="3620886"/>
              <a:ext cx="317003" cy="151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ID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774647" y="3629028"/>
              <a:ext cx="646065" cy="14287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PW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429" y="4536831"/>
            <a:ext cx="5524648" cy="214943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3488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.3 </a:t>
            </a:r>
            <a:r>
              <a:rPr lang="en-US" altLang="ko-KR" dirty="0" err="1" smtClean="0"/>
              <a:t>php</a:t>
            </a:r>
            <a:r>
              <a:rPr lang="en-US" altLang="ko-KR" dirty="0" smtClean="0"/>
              <a:t> &amp; ODBC Connection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808" t="10908" r="42178" b="8005"/>
          <a:stretch/>
        </p:blipFill>
        <p:spPr>
          <a:xfrm>
            <a:off x="486742" y="2323596"/>
            <a:ext cx="4489708" cy="44067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8105" r="13818" b="11503"/>
          <a:stretch/>
        </p:blipFill>
        <p:spPr>
          <a:xfrm>
            <a:off x="5316071" y="2330280"/>
            <a:ext cx="5029200" cy="439340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9" t="29412" r="14024" b="24836"/>
          <a:stretch/>
        </p:blipFill>
        <p:spPr>
          <a:xfrm>
            <a:off x="6750423" y="4299117"/>
            <a:ext cx="5029200" cy="2417886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93230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.4 </a:t>
            </a:r>
            <a:r>
              <a:rPr lang="en-US" altLang="ko-KR" dirty="0" err="1" smtClean="0"/>
              <a:t>php</a:t>
            </a:r>
            <a:r>
              <a:rPr lang="en-US" altLang="ko-KR" dirty="0" smtClean="0"/>
              <a:t> &amp; </a:t>
            </a:r>
            <a:r>
              <a:rPr lang="en-US" altLang="ko-KR" dirty="0" err="1" smtClean="0"/>
              <a:t>javascript</a:t>
            </a:r>
            <a:r>
              <a:rPr lang="en-US" altLang="ko-KR" dirty="0" smtClean="0"/>
              <a:t> Connection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6538" r="25846" b="3022"/>
          <a:stretch/>
        </p:blipFill>
        <p:spPr>
          <a:xfrm>
            <a:off x="500816" y="2312377"/>
            <a:ext cx="6893515" cy="44225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60" y="2420431"/>
            <a:ext cx="2768202" cy="18443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364" y="5004546"/>
            <a:ext cx="2303431" cy="1243853"/>
          </a:xfrm>
          <a:prstGeom prst="rect">
            <a:avLst/>
          </a:prstGeom>
        </p:spPr>
      </p:pic>
      <p:sp>
        <p:nvSpPr>
          <p:cNvPr id="7" name="오른쪽으로 구부러진 화살표 6"/>
          <p:cNvSpPr/>
          <p:nvPr/>
        </p:nvSpPr>
        <p:spPr>
          <a:xfrm rot="10243679">
            <a:off x="10217780" y="2977707"/>
            <a:ext cx="1274973" cy="25740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80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4. 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Web</a:t>
            </a:r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 smtClean="0"/>
              <a:t>서버 및 도메인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7700" y="2234686"/>
            <a:ext cx="8825659" cy="34163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서버 가격</a:t>
            </a:r>
            <a:r>
              <a:rPr lang="en-US" altLang="ko-KR" dirty="0" smtClean="0"/>
              <a:t>: 40</a:t>
            </a:r>
            <a:r>
              <a:rPr lang="ko-KR" altLang="en-US" dirty="0" smtClean="0"/>
              <a:t>만원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도메인 가격 </a:t>
            </a:r>
            <a:r>
              <a:rPr lang="en-US" altLang="ko-KR" dirty="0" smtClean="0"/>
              <a:t>: 7</a:t>
            </a:r>
            <a:r>
              <a:rPr lang="ko-KR" altLang="en-US" dirty="0" smtClean="0"/>
              <a:t>만 </a:t>
            </a:r>
            <a:r>
              <a:rPr lang="en-US" altLang="ko-KR" dirty="0" smtClean="0"/>
              <a:t>3</a:t>
            </a:r>
            <a:r>
              <a:rPr lang="ko-KR" altLang="en-US" dirty="0" smtClean="0"/>
              <a:t>천원 </a:t>
            </a:r>
            <a:r>
              <a:rPr lang="en-US" altLang="ko-KR" dirty="0" smtClean="0"/>
              <a:t>(3</a:t>
            </a:r>
            <a:r>
              <a:rPr lang="ko-KR" altLang="en-US" dirty="0" smtClean="0"/>
              <a:t>년 사용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162050"/>
            <a:ext cx="4191000" cy="3143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3009900"/>
            <a:ext cx="6322708" cy="37012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684" y="4717911"/>
            <a:ext cx="3885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www.cybermarine.co.kr</a:t>
            </a:r>
            <a:endParaRPr lang="ko-KR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315684" y="5650986"/>
            <a:ext cx="4097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서버 </a:t>
            </a:r>
            <a:r>
              <a:rPr lang="en-US" altLang="ko-KR" sz="2800" dirty="0" smtClean="0"/>
              <a:t>IP</a:t>
            </a:r>
            <a:r>
              <a:rPr lang="ko-KR" altLang="en-US" sz="2800" dirty="0" smtClean="0"/>
              <a:t>를 </a:t>
            </a:r>
            <a:r>
              <a:rPr lang="ko-KR" altLang="en-US" sz="2800" dirty="0" err="1" smtClean="0"/>
              <a:t>메인으로</a:t>
            </a:r>
            <a:r>
              <a:rPr lang="ko-KR" altLang="en-US" sz="2800" dirty="0" smtClean="0"/>
              <a:t> 지정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5382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4. 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Web</a:t>
            </a:r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(Main)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63" y="2019992"/>
            <a:ext cx="4544383" cy="46820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492" y="5669280"/>
            <a:ext cx="2485278" cy="10327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447" y="2200360"/>
            <a:ext cx="4673729" cy="41481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7655" y="0"/>
            <a:ext cx="904345" cy="859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49" y="912728"/>
            <a:ext cx="10566351" cy="543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1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4. 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Web (Intro)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45" y="2106860"/>
            <a:ext cx="4226132" cy="45508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736" y="2194166"/>
            <a:ext cx="4718446" cy="43779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7655" y="0"/>
            <a:ext cx="904345" cy="859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762" y="1012910"/>
            <a:ext cx="9484690" cy="555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9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4. 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Web</a:t>
            </a:r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 smtClean="0"/>
              <a:t>(AIS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95" y="2253755"/>
            <a:ext cx="4739642" cy="4305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808" y="2061555"/>
            <a:ext cx="4838008" cy="44975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5952" y="0"/>
            <a:ext cx="886047" cy="762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7753" y="0"/>
            <a:ext cx="835854" cy="79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2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753" y="0"/>
            <a:ext cx="835854" cy="7944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4.  Web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/>
              <a:t>(AIS </a:t>
            </a:r>
            <a:r>
              <a:rPr lang="ko-KR" altLang="en-US" dirty="0"/>
              <a:t>표시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6319"/>
            <a:ext cx="4569385" cy="41864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5952" y="0"/>
            <a:ext cx="886047" cy="762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102" y="544598"/>
            <a:ext cx="9753600" cy="63134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757" y="544598"/>
            <a:ext cx="9753599" cy="631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1. </a:t>
            </a:r>
            <a:r>
              <a:rPr lang="ko-KR" altLang="en-US" sz="4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소개</a:t>
            </a:r>
            <a:endParaRPr lang="ko-KR" altLang="en-US" sz="4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026" name="Picture 2" descr="부산항 선박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974" y="2719842"/>
            <a:ext cx="5982541" cy="389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6853" y="2913738"/>
            <a:ext cx="3809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부산항 선박의 정보 수신</a:t>
            </a:r>
            <a:endParaRPr lang="ko-KR" alt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아래쪽 화살표 3"/>
          <p:cNvSpPr/>
          <p:nvPr/>
        </p:nvSpPr>
        <p:spPr>
          <a:xfrm>
            <a:off x="2192694" y="3780429"/>
            <a:ext cx="765110" cy="86774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24514" y="5581532"/>
            <a:ext cx="4082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선박 정보 </a:t>
            </a:r>
            <a:r>
              <a:rPr lang="en-US" altLang="ko-KR" sz="2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Web</a:t>
            </a:r>
            <a:r>
              <a:rPr lang="ko-KR" altLang="en-US" sz="2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통해 공유</a:t>
            </a:r>
            <a:endParaRPr lang="ko-KR" alt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9148649" y="5402425"/>
            <a:ext cx="1338959" cy="819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487608" y="5904358"/>
            <a:ext cx="521847" cy="505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704608" y="5239534"/>
            <a:ext cx="1113469" cy="9847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35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6" grpId="0" animBg="1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4.  Web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/>
              <a:t>(AIS </a:t>
            </a:r>
            <a:r>
              <a:rPr lang="ko-KR" altLang="en-US" dirty="0"/>
              <a:t>표시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90" y="2151199"/>
            <a:ext cx="4869162" cy="45279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561" y="2151199"/>
            <a:ext cx="4997572" cy="45279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5952" y="0"/>
            <a:ext cx="886047" cy="762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7753" y="0"/>
            <a:ext cx="835854" cy="79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5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753" y="0"/>
            <a:ext cx="835854" cy="7944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952" y="0"/>
            <a:ext cx="886047" cy="762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4.  Web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/>
              <a:t>(AIS </a:t>
            </a:r>
            <a:r>
              <a:rPr lang="ko-KR" altLang="en-US" dirty="0"/>
              <a:t>표시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2227811"/>
            <a:ext cx="5408918" cy="40205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634" y="2812981"/>
            <a:ext cx="5976366" cy="1771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130" y="1335957"/>
            <a:ext cx="9734550" cy="58042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889" y="1477215"/>
            <a:ext cx="9725025" cy="58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다른 곳에서는 어떻게 </a:t>
            </a:r>
            <a:r>
              <a:rPr lang="en-US" altLang="ko-KR" dirty="0" smtClean="0"/>
              <a:t>AIS</a:t>
            </a:r>
            <a:r>
              <a:rPr lang="ko-KR" altLang="en-US" dirty="0" smtClean="0"/>
              <a:t>정보를 활용하는지를 파악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파악된 정보를 활용 사용자 요구사항에 맞게 정보 가공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현재 사용법 외에도 새로운 활용 분야 제시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빅데이터 기술을 이용한 대용량 선박 정보 가공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7962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021" y="4201215"/>
            <a:ext cx="6017357" cy="19863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1. </a:t>
            </a:r>
            <a:r>
              <a:rPr lang="ko-KR" altLang="en-US" sz="4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소개</a:t>
            </a:r>
            <a:endParaRPr lang="ko-KR" altLang="en-US" sz="4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438" y="2479258"/>
            <a:ext cx="316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선박 </a:t>
            </a:r>
            <a:r>
              <a:rPr lang="en-US" altLang="ko-KR" sz="2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AIS </a:t>
            </a:r>
            <a:r>
              <a:rPr lang="ko-KR" altLang="en-US" sz="2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수신 </a:t>
            </a:r>
            <a:r>
              <a:rPr lang="en-US" altLang="ko-KR" sz="1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4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최규진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아래쪽 화살표 3"/>
          <p:cNvSpPr/>
          <p:nvPr/>
        </p:nvSpPr>
        <p:spPr>
          <a:xfrm>
            <a:off x="10300474" y="4754525"/>
            <a:ext cx="765110" cy="86774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38" y="3369749"/>
            <a:ext cx="3852949" cy="281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86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1. </a:t>
            </a:r>
            <a:r>
              <a:rPr lang="ko-KR" altLang="en-US" sz="4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소개</a:t>
            </a:r>
            <a:endParaRPr lang="ko-KR" altLang="en-US" sz="4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631" y="2486216"/>
            <a:ext cx="4817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수신된 선박 정보 저장 </a:t>
            </a:r>
            <a:r>
              <a:rPr lang="en-US" altLang="ko-KR" sz="1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1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정진호</a:t>
            </a:r>
            <a:r>
              <a:rPr lang="en-US" altLang="ko-KR" sz="1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신현철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ko-KR" alt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21" y="3466065"/>
            <a:ext cx="5042052" cy="2626821"/>
          </a:xfrm>
          <a:prstGeom prst="rect">
            <a:avLst/>
          </a:prstGeom>
        </p:spPr>
      </p:pic>
      <p:pic>
        <p:nvPicPr>
          <p:cNvPr id="3074" name="Picture 2" descr="서버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635" y="3181338"/>
            <a:ext cx="4790672" cy="319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아래쪽 화살표 13"/>
          <p:cNvSpPr/>
          <p:nvPr/>
        </p:nvSpPr>
        <p:spPr>
          <a:xfrm rot="16200000">
            <a:off x="5731899" y="4345604"/>
            <a:ext cx="765110" cy="86774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87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1. </a:t>
            </a:r>
            <a:r>
              <a:rPr lang="ko-KR" altLang="en-US" sz="4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소개</a:t>
            </a:r>
            <a:endParaRPr lang="ko-KR" altLang="en-US" sz="4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631" y="2486216"/>
            <a:ext cx="481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저장된 정보 </a:t>
            </a:r>
            <a:r>
              <a:rPr lang="en-US" altLang="ko-KR" sz="2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Web</a:t>
            </a:r>
            <a:r>
              <a:rPr lang="ko-KR" altLang="en-US" sz="2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과</a:t>
            </a:r>
            <a:r>
              <a:rPr lang="en-US" altLang="ko-KR" sz="2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연결 </a:t>
            </a:r>
            <a:r>
              <a:rPr lang="en-US" altLang="ko-KR" sz="1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4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신현철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074" name="Picture 2" descr="서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7" y="3321297"/>
            <a:ext cx="4790672" cy="319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아래쪽 화살표 13"/>
          <p:cNvSpPr/>
          <p:nvPr/>
        </p:nvSpPr>
        <p:spPr>
          <a:xfrm rot="16200000">
            <a:off x="5731899" y="4345604"/>
            <a:ext cx="765110" cy="86774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129" y="3806489"/>
            <a:ext cx="3775828" cy="22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1. </a:t>
            </a:r>
            <a:r>
              <a:rPr lang="ko-KR" altLang="en-US" sz="4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소개</a:t>
            </a:r>
            <a:endParaRPr lang="ko-KR" altLang="en-US" sz="4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630" y="2504877"/>
            <a:ext cx="5433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사용자에게 제공할</a:t>
            </a:r>
            <a:r>
              <a:rPr lang="en-US" altLang="ko-KR" sz="2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Web </a:t>
            </a:r>
            <a:r>
              <a:rPr lang="ko-KR" altLang="en-US" sz="2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디자인 </a:t>
            </a:r>
            <a:r>
              <a:rPr lang="en-US" altLang="ko-KR" sz="1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이주현</a:t>
            </a:r>
            <a:endParaRPr lang="ko-KR" alt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146" name="Picture 2" descr="웹디자인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950" y="2412336"/>
            <a:ext cx="4117393" cy="42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31" y="3442996"/>
            <a:ext cx="5433217" cy="275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1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 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AIS/DB</a:t>
            </a:r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시리얼 통신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DCB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5" y="2503747"/>
            <a:ext cx="6118683" cy="4354253"/>
          </a:xfrm>
        </p:spPr>
      </p:pic>
    </p:spTree>
    <p:extLst>
      <p:ext uri="{BB962C8B-B14F-4D97-AF65-F5344CB8AC3E}">
        <p14:creationId xmlns:p14="http://schemas.microsoft.com/office/powerpoint/2010/main" val="93619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  </a:t>
            </a:r>
            <a:r>
              <a:rPr lang="en-US" altLang="ko-KR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AIS/DB</a:t>
            </a:r>
            <a:r>
              <a:rPr lang="ko-KR" altLang="en-US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시리얼 통신 클래스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76" y="2408382"/>
            <a:ext cx="56102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2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(회의실)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235</TotalTime>
  <Words>271</Words>
  <Application>Microsoft Office PowerPoint</Application>
  <PresentationFormat>와이드스크린</PresentationFormat>
  <Paragraphs>63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HY헤드라인M</vt:lpstr>
      <vt:lpstr>나눔스퀘어라운드 Regular</vt:lpstr>
      <vt:lpstr>맑은 고딕</vt:lpstr>
      <vt:lpstr>Arial</vt:lpstr>
      <vt:lpstr>Century Gothic</vt:lpstr>
      <vt:lpstr>Wingdings 3</vt:lpstr>
      <vt:lpstr>이온(회의실)</vt:lpstr>
      <vt:lpstr>돌아와요 부산항에</vt:lpstr>
      <vt:lpstr>목차</vt:lpstr>
      <vt:lpstr>1. 소개</vt:lpstr>
      <vt:lpstr>1. 소개</vt:lpstr>
      <vt:lpstr>1. 소개</vt:lpstr>
      <vt:lpstr>1. 소개</vt:lpstr>
      <vt:lpstr>1. 소개</vt:lpstr>
      <vt:lpstr>2.  AIS/DB 시리얼 통신DCB</vt:lpstr>
      <vt:lpstr>2.  AIS/DB 시리얼 통신 클래스</vt:lpstr>
      <vt:lpstr>2.  AIS/DB IEC(국제전기표준회의)</vt:lpstr>
      <vt:lpstr>2.  AIS/DB VDM</vt:lpstr>
      <vt:lpstr>2.  AIS/DB 비트변환 알고리즘</vt:lpstr>
      <vt:lpstr>2.  AIS/DB MESSAGE 1,2,3</vt:lpstr>
      <vt:lpstr>2.  AIS/DB Message type 1,2,3     AIS PARSING 예시</vt:lpstr>
      <vt:lpstr>2. AIS/DB MESSAGE 5</vt:lpstr>
      <vt:lpstr>2.  AIS/DB Message type 5     AIS PARSING 예시</vt:lpstr>
      <vt:lpstr>2.  AIS/DB Message 1,2,3 MS SQL  테이블에 저장</vt:lpstr>
      <vt:lpstr>2.  AIS/DB Message 5 MS SQL  테이블에 저장</vt:lpstr>
      <vt:lpstr>2.  AIS/DB 실시간 선박 정보 MS SQL 테이블에저장</vt:lpstr>
      <vt:lpstr>3. Interwork DB &amp; WEB</vt:lpstr>
      <vt:lpstr>3.1 SQL SERVER &amp; ODBC Connection</vt:lpstr>
      <vt:lpstr>3.2 Visual Studio &amp; ODBC Connection</vt:lpstr>
      <vt:lpstr>3.3 php &amp; ODBC Connection</vt:lpstr>
      <vt:lpstr>3.4 php &amp; javascript Connection</vt:lpstr>
      <vt:lpstr>4.  Web 서버 및 도메인</vt:lpstr>
      <vt:lpstr>4.  Web (Main)</vt:lpstr>
      <vt:lpstr>4.  Web (Intro)</vt:lpstr>
      <vt:lpstr>4.  Web (AIS 표시)</vt:lpstr>
      <vt:lpstr>4.  Web (AIS 표시)</vt:lpstr>
      <vt:lpstr>4.  Web (AIS 표시)</vt:lpstr>
      <vt:lpstr>4.  Web (AIS 표시)</vt:lpstr>
      <vt:lpstr>향후 과제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돌아와요 부산항에</dc:title>
  <dc:creator>HanSeok</dc:creator>
  <cp:lastModifiedBy>이 주현</cp:lastModifiedBy>
  <cp:revision>43</cp:revision>
  <dcterms:created xsi:type="dcterms:W3CDTF">2017-12-12T04:02:00Z</dcterms:created>
  <dcterms:modified xsi:type="dcterms:W3CDTF">2019-01-08T13:46:37Z</dcterms:modified>
</cp:coreProperties>
</file>